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6" r:id="rId2"/>
    <p:sldId id="286" r:id="rId3"/>
    <p:sldId id="291" r:id="rId4"/>
    <p:sldId id="373" r:id="rId5"/>
    <p:sldId id="374" r:id="rId6"/>
    <p:sldId id="375" r:id="rId7"/>
    <p:sldId id="376" r:id="rId8"/>
    <p:sldId id="378" r:id="rId9"/>
    <p:sldId id="377" r:id="rId10"/>
    <p:sldId id="281" r:id="rId11"/>
    <p:sldId id="282" r:id="rId12"/>
    <p:sldId id="283" r:id="rId13"/>
    <p:sldId id="284" r:id="rId14"/>
    <p:sldId id="334" r:id="rId15"/>
    <p:sldId id="335" r:id="rId16"/>
    <p:sldId id="396" r:id="rId17"/>
    <p:sldId id="397" r:id="rId18"/>
    <p:sldId id="398" r:id="rId19"/>
    <p:sldId id="338" r:id="rId20"/>
    <p:sldId id="399" r:id="rId21"/>
    <p:sldId id="400" r:id="rId22"/>
    <p:sldId id="339" r:id="rId23"/>
    <p:sldId id="341" r:id="rId24"/>
    <p:sldId id="342" r:id="rId25"/>
    <p:sldId id="345" r:id="rId26"/>
    <p:sldId id="343" r:id="rId27"/>
    <p:sldId id="401" r:id="rId28"/>
    <p:sldId id="402" r:id="rId29"/>
    <p:sldId id="403" r:id="rId30"/>
    <p:sldId id="406" r:id="rId31"/>
    <p:sldId id="404" r:id="rId32"/>
    <p:sldId id="407" r:id="rId33"/>
    <p:sldId id="347" r:id="rId34"/>
    <p:sldId id="348" r:id="rId35"/>
    <p:sldId id="349" r:id="rId36"/>
    <p:sldId id="351" r:id="rId37"/>
    <p:sldId id="352" r:id="rId38"/>
    <p:sldId id="439" r:id="rId39"/>
    <p:sldId id="440" r:id="rId40"/>
    <p:sldId id="408" r:id="rId41"/>
    <p:sldId id="409" r:id="rId42"/>
    <p:sldId id="412" r:id="rId43"/>
    <p:sldId id="411" r:id="rId44"/>
    <p:sldId id="410" r:id="rId45"/>
    <p:sldId id="414" r:id="rId46"/>
    <p:sldId id="415" r:id="rId47"/>
    <p:sldId id="444" r:id="rId48"/>
    <p:sldId id="443" r:id="rId49"/>
    <p:sldId id="416" r:id="rId50"/>
    <p:sldId id="417" r:id="rId51"/>
    <p:sldId id="418" r:id="rId52"/>
    <p:sldId id="419" r:id="rId53"/>
    <p:sldId id="421" r:id="rId54"/>
    <p:sldId id="422" r:id="rId55"/>
    <p:sldId id="446" r:id="rId56"/>
    <p:sldId id="423" r:id="rId57"/>
    <p:sldId id="424" r:id="rId58"/>
    <p:sldId id="425" r:id="rId59"/>
    <p:sldId id="426" r:id="rId60"/>
    <p:sldId id="429" r:id="rId61"/>
    <p:sldId id="427" r:id="rId62"/>
    <p:sldId id="428" r:id="rId63"/>
    <p:sldId id="445" r:id="rId64"/>
    <p:sldId id="430" r:id="rId65"/>
    <p:sldId id="431" r:id="rId66"/>
    <p:sldId id="432" r:id="rId67"/>
    <p:sldId id="435" r:id="rId68"/>
    <p:sldId id="436" r:id="rId69"/>
    <p:sldId id="437" r:id="rId7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  <p14:sldId id="286"/>
          </p14:sldIdLst>
        </p14:section>
        <p14:section name="SOLID" id="{C826DBFF-62DE-4C01-BD39-5EC58734E402}">
          <p14:sldIdLst>
            <p14:sldId id="291"/>
            <p14:sldId id="373"/>
            <p14:sldId id="374"/>
            <p14:sldId id="375"/>
            <p14:sldId id="376"/>
            <p14:sldId id="378"/>
            <p14:sldId id="377"/>
          </p14:sldIdLst>
        </p14:section>
        <p14:section name="三大類" id="{B9B51309-D148-4332-87C2-07BE32FBCA3B}">
          <p14:sldIdLst>
            <p14:sldId id="281"/>
            <p14:sldId id="282"/>
            <p14:sldId id="283"/>
            <p14:sldId id="284"/>
          </p14:sldIdLst>
        </p14:section>
        <p14:section name="Adapter" id="{0FFE980E-8A1F-460F-BC79-66E34800DD8F}">
          <p14:sldIdLst>
            <p14:sldId id="334"/>
            <p14:sldId id="335"/>
            <p14:sldId id="396"/>
            <p14:sldId id="397"/>
            <p14:sldId id="398"/>
            <p14:sldId id="338"/>
            <p14:sldId id="399"/>
            <p14:sldId id="400"/>
          </p14:sldIdLst>
        </p14:section>
        <p14:section name="Bridge" id="{A73FF1C1-89A7-4A99-B8DF-033C3C3E7A9B}">
          <p14:sldIdLst>
            <p14:sldId id="339"/>
            <p14:sldId id="341"/>
            <p14:sldId id="342"/>
            <p14:sldId id="345"/>
            <p14:sldId id="343"/>
            <p14:sldId id="401"/>
            <p14:sldId id="402"/>
            <p14:sldId id="403"/>
            <p14:sldId id="406"/>
            <p14:sldId id="404"/>
            <p14:sldId id="407"/>
          </p14:sldIdLst>
        </p14:section>
        <p14:section name="組合 Composite" id="{D48DDFBA-092D-4413-A2B1-CF77E7CA95A3}">
          <p14:sldIdLst>
            <p14:sldId id="347"/>
            <p14:sldId id="348"/>
            <p14:sldId id="349"/>
            <p14:sldId id="351"/>
            <p14:sldId id="352"/>
            <p14:sldId id="439"/>
            <p14:sldId id="440"/>
            <p14:sldId id="408"/>
          </p14:sldIdLst>
        </p14:section>
        <p14:section name="裝飾者 Decorator" id="{B3AC6864-B4E9-47DD-BBF7-8542B0AE5719}">
          <p14:sldIdLst>
            <p14:sldId id="409"/>
            <p14:sldId id="412"/>
            <p14:sldId id="411"/>
            <p14:sldId id="410"/>
            <p14:sldId id="414"/>
            <p14:sldId id="415"/>
            <p14:sldId id="444"/>
            <p14:sldId id="443"/>
          </p14:sldIdLst>
        </p14:section>
        <p14:section name="外觀 Facade" id="{6302CEFB-B7C8-44AD-AC20-2DB4845A7C95}">
          <p14:sldIdLst>
            <p14:sldId id="416"/>
            <p14:sldId id="417"/>
            <p14:sldId id="418"/>
            <p14:sldId id="419"/>
            <p14:sldId id="421"/>
            <p14:sldId id="422"/>
            <p14:sldId id="446"/>
          </p14:sldIdLst>
        </p14:section>
        <p14:section name="享元Flyweight" id="{2AAB79BD-D17F-4304-9031-1947534E9CBC}">
          <p14:sldIdLst>
            <p14:sldId id="423"/>
            <p14:sldId id="424"/>
            <p14:sldId id="425"/>
            <p14:sldId id="426"/>
            <p14:sldId id="429"/>
            <p14:sldId id="427"/>
            <p14:sldId id="428"/>
            <p14:sldId id="445"/>
          </p14:sldIdLst>
        </p14:section>
        <p14:section name="代理Proxy" id="{C184A9B9-0620-40A1-9459-8F3BF5254BC4}">
          <p14:sldIdLst>
            <p14:sldId id="430"/>
            <p14:sldId id="431"/>
            <p14:sldId id="432"/>
            <p14:sldId id="435"/>
            <p14:sldId id="436"/>
          </p14:sldIdLst>
        </p14:section>
        <p14:section name="用SOLID比對" id="{9825B7B2-305C-4811-950D-838C5F880FCC}">
          <p14:sldIdLst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1" autoAdjust="0"/>
  </p:normalViewPr>
  <p:slideViewPr>
    <p:cSldViewPr snapToGrid="0">
      <p:cViewPr varScale="1">
        <p:scale>
          <a:sx n="107" d="100"/>
          <a:sy n="107" d="100"/>
        </p:scale>
        <p:origin x="69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6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567A5F-8225-4FBA-8A64-61A9456764F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2025/3/31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39B003-64CE-49BA-84F9-B7032782205C}" type="datetime1">
              <a:rPr lang="zh-TW" altLang="en-US" smtClean="0"/>
              <a:t>2025/3/31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487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0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59A3657-F2A2-49EB-A811-441BBC36FB7A}" type="datetime1">
              <a:rPr lang="zh-TW" altLang="en-US" noProof="0" smtClean="0"/>
              <a:t>2025/3/31</a:t>
            </a:fld>
            <a:endParaRPr lang="zh-TW" altLang="en-US" noProof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0EC2CEB-72AA-4BC6-907A-4C651BF3A164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8" name="直線接點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>
                <a:solidFill>
                  <a:schemeClr val="bg1"/>
                </a:solidFill>
              </a:rPr>
              <a:t>設計模式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結構型模式</a:t>
            </a:r>
          </a:p>
        </p:txBody>
      </p:sp>
      <p:pic>
        <p:nvPicPr>
          <p:cNvPr id="4" name="圖片 3" descr="PowerPoint 程式圖示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cs typeface="Segoe UI Light" panose="020B0502040204020203" pitchFamily="34" charset="0"/>
              </a:rPr>
              <a:t>三大類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93DB9A-396C-A5BA-8501-2549D46228D9}"/>
              </a:ext>
            </a:extLst>
          </p:cNvPr>
          <p:cNvSpPr txBox="1"/>
          <p:nvPr/>
        </p:nvSpPr>
        <p:spPr>
          <a:xfrm>
            <a:off x="521207" y="1431010"/>
            <a:ext cx="5781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創建型（</a:t>
            </a:r>
            <a:r>
              <a:rPr lang="en-US" altLang="zh-TW" dirty="0"/>
              <a:t>Creational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負責物件的建立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結構型（</a:t>
            </a:r>
            <a:r>
              <a:rPr lang="en-US" altLang="zh-TW" dirty="0"/>
              <a:t>Structural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處理物件之間的關係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行為型（</a:t>
            </a:r>
            <a:r>
              <a:rPr lang="en-US" altLang="zh-TW" dirty="0"/>
              <a:t>Behavioral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定義物件如何互動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F02160-EE48-B6A1-7CAF-36CE3DABF2E0}"/>
              </a:ext>
            </a:extLst>
          </p:cNvPr>
          <p:cNvSpPr txBox="1"/>
          <p:nvPr/>
        </p:nvSpPr>
        <p:spPr>
          <a:xfrm>
            <a:off x="431560" y="6040612"/>
            <a:ext cx="610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抽象的定義</a:t>
            </a:r>
            <a:r>
              <a:rPr lang="en-US" altLang="zh-TW" dirty="0"/>
              <a:t>:</a:t>
            </a:r>
            <a:r>
              <a:rPr lang="zh-TW" altLang="en-US" dirty="0"/>
              <a:t>從大同小異中</a:t>
            </a:r>
            <a:r>
              <a:rPr lang="en-US" altLang="zh-TW" dirty="0"/>
              <a:t>,</a:t>
            </a:r>
            <a:r>
              <a:rPr lang="zh-TW" altLang="en-US" dirty="0"/>
              <a:t>找出相同部分</a:t>
            </a:r>
            <a:r>
              <a:rPr lang="en-US" altLang="zh-TW" dirty="0"/>
              <a:t>,</a:t>
            </a:r>
            <a:r>
              <a:rPr lang="zh-TW" altLang="en-US" dirty="0"/>
              <a:t>保留變異的部分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738E9-8618-5AAA-3923-B3919BC8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創建型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7CBD9E-C98A-99C3-C4F0-AE7DE4D8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0794"/>
            <a:ext cx="640169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6A11-6135-8EF0-5562-FFC0A796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16BE-FC10-1766-D724-794BE7E0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結構型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0161B8-FC8F-0756-C271-2D713197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4" y="1371313"/>
            <a:ext cx="637311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24F8-60AB-6328-E5D5-14A94143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C9F62-58A7-D711-BA1D-26D3CBC5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行為型模式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CD6FB9-07DA-1C00-ADCD-D1EEAE06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6" y="1333457"/>
            <a:ext cx="635406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14DB2-7706-9C07-2502-959611F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Adapter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1DDF6E-4CFB-1FB9-4ED5-D0D9ABAFCCE3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定義一個</a:t>
            </a:r>
            <a:r>
              <a:rPr lang="en-US" altLang="zh-TW" b="1" dirty="0"/>
              <a:t>adapter class</a:t>
            </a:r>
            <a:r>
              <a:rPr lang="zh-TW" altLang="en-US" b="1" dirty="0"/>
              <a:t>來負責來源</a:t>
            </a:r>
            <a:r>
              <a:rPr lang="en-US" altLang="zh-TW" b="1" dirty="0"/>
              <a:t>object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透過</a:t>
            </a:r>
            <a:r>
              <a:rPr lang="en-US" altLang="zh-TW" b="1" dirty="0"/>
              <a:t>target</a:t>
            </a:r>
            <a:r>
              <a:rPr lang="zh-TW" altLang="en-US" b="1" dirty="0"/>
              <a:t>操控</a:t>
            </a:r>
            <a:r>
              <a:rPr lang="en-US" altLang="zh-TW" b="1" dirty="0" err="1"/>
              <a:t>Adaptee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92AE8E-89A3-3E25-ABD4-3134876A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6" y="3164541"/>
            <a:ext cx="3500220" cy="22501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D414BE-7DD1-0C7F-9A41-B956B79C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398" y="2237131"/>
            <a:ext cx="7278116" cy="34961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DA2B45-A486-738D-95D1-6A41EE1CC648}"/>
              </a:ext>
            </a:extLst>
          </p:cNvPr>
          <p:cNvSpPr txBox="1"/>
          <p:nvPr/>
        </p:nvSpPr>
        <p:spPr>
          <a:xfrm>
            <a:off x="6029201" y="201146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可以是介面也可以是</a:t>
            </a:r>
            <a:r>
              <a:rPr lang="en-US" altLang="zh-TW" dirty="0">
                <a:solidFill>
                  <a:srgbClr val="FF0000"/>
                </a:solidFill>
              </a:rPr>
              <a:t>class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7DBF-EDAE-B8C7-41C1-A6052045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8BD59-A4D7-EFE1-2EAB-0637B22B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C19EFF-76B7-978D-2ADA-BD10104F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6443"/>
            <a:ext cx="704948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200CE-5AB9-F8E1-70A0-18CD1616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5EEE2-092D-66FA-B92F-698844DA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4BD38E-FA5F-EED1-8604-9E9B5BCF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9078"/>
            <a:ext cx="7097115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6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4F19-621B-866A-28E1-06E10463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D62066-8E92-CA64-D9FF-45268611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580277-50CD-F42B-4F8D-0C5E9109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7989"/>
            <a:ext cx="710664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6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7191A-37A4-238A-8659-8F427EE35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9BFB9-8484-7347-7074-35622D40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變形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08D607-3546-F8C7-69A1-AC23C700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4" y="1296560"/>
            <a:ext cx="709711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9CF0-121F-2B85-4535-0A672018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0169A-F4B5-841D-DD06-F4044A8B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A73036-2284-31FF-05BF-F12FE400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1314054"/>
            <a:ext cx="5401429" cy="16480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B671B7-5ADE-8403-80BA-D68EEF04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3171890"/>
            <a:ext cx="707806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5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F5FAC-89EB-DF43-6AF5-A0CC28D3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EC9CC9-6820-B40C-E241-8F00A5B5A4A0}"/>
              </a:ext>
            </a:extLst>
          </p:cNvPr>
          <p:cNvSpPr txBox="1"/>
          <p:nvPr/>
        </p:nvSpPr>
        <p:spPr>
          <a:xfrm>
            <a:off x="521207" y="1433462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SOLID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LOD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設計模式三大類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簡單工廠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工廠方法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抽象工廠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建造者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原型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單例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88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C9394-08D3-F710-B0CF-C54E7D10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CFC5D-9855-4991-9CD7-46F86A19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IoC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7E8DDC-BB25-AF03-CCBC-E45CDC4E1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66" y="448056"/>
            <a:ext cx="7097115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3746A-78F3-873B-A8F5-72D3ADCE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4F5E5-CD2A-39D9-FD6A-5BC122B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比較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5CB15-56CD-F1B7-B7AB-4057AD2F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72" y="1317360"/>
            <a:ext cx="7030431" cy="24482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92247F-D2AF-96F4-F08B-5A80FE11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2" y="3994851"/>
            <a:ext cx="7078063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D7330-33DF-CD77-5C13-0D7C5B11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F7BF8-F54D-E75B-E669-66F2CBB8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橋接 </a:t>
            </a:r>
            <a:r>
              <a:rPr lang="en-US" altLang="zh-TW" dirty="0"/>
              <a:t>bridge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08AE41-A3D9-1C1B-1B59-1FBB2D7696A6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工廠方法升級版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將</a:t>
            </a:r>
            <a:r>
              <a:rPr lang="en-US" altLang="zh-TW" b="1" dirty="0"/>
              <a:t>factory</a:t>
            </a:r>
            <a:r>
              <a:rPr lang="zh-TW" altLang="en-US" b="1" dirty="0"/>
              <a:t>抽象化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A36904-0DC3-43A2-C820-1A6C900D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5" y="3657557"/>
            <a:ext cx="2902462" cy="25916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8DE1D8B-375B-AC67-4FC1-CDF63310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61" y="1895615"/>
            <a:ext cx="775443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9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2E2F-DA29-E2BD-2CE3-46750824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CA495-53D0-6A9A-ACCD-0D7FB8FF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0E9443-FB13-C56C-6C84-A2A5CCAE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81" y="1280522"/>
            <a:ext cx="715427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FA4B-7150-99A4-B727-5994C32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7E020-8225-38F2-1F4B-2ABE7AD8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abstraction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FEC6C2-E7A7-A18D-3F3D-D093ED35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27364"/>
            <a:ext cx="7154273" cy="36295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6D8FAF-6844-9F99-B5B7-267B98FF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02" y="684273"/>
            <a:ext cx="721143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7B44-C03B-FB64-207C-A23BAC8D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3D73F-0979-AFB7-9C52-B5932B07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interface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87E167-4C07-AC3E-EB2E-A98CFA17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2" y="1370587"/>
            <a:ext cx="7078063" cy="24673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5BBB3C-E5C2-4462-C60E-AAD7E203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2191264"/>
            <a:ext cx="6688590" cy="42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0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7D19B-7F31-FE83-E8D1-54EA6A1F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AB697-4384-7050-0C47-24ADEE87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A8C42C-E277-0141-B25A-2F09EC19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64208"/>
            <a:ext cx="6211167" cy="17242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5D4640-55DE-0C36-1650-33A72852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374976"/>
            <a:ext cx="6562566" cy="30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A7E9-7F4D-5C51-C93F-33BB4766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BB8C87-E70F-C03F-F0E5-D633C8D3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77EA485-0791-9C59-BFA3-A84EB673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4643"/>
            <a:ext cx="6068272" cy="36866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42B23D-0D15-46C6-7A9A-4E860AE57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73" y="1334643"/>
            <a:ext cx="3362794" cy="16575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C0E293-2F44-4082-D5E7-C1926792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7" y="5233969"/>
            <a:ext cx="7059010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2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1B58D-CCE7-AA4B-6873-F7F9BD8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0219E-DE29-EE9F-7731-BF93E7F7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-</a:t>
            </a:r>
            <a:r>
              <a:rPr lang="zh-TW" altLang="en-US" dirty="0"/>
              <a:t>再加一層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1B16A8-43D9-C154-1092-C31C8016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376" y="1297653"/>
            <a:ext cx="5344271" cy="52109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468A8E4-DC36-B9BC-AEFB-7E35A344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" y="1297653"/>
            <a:ext cx="452500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86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2A28-0B33-356B-C5FF-AED10E5B0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4F4B9-3C20-8B4B-81DF-062649BD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624AAC-7AB2-CF4F-AF6C-CCD4A5FC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3010"/>
            <a:ext cx="7078063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7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EC309-3FB0-2D74-4D80-0CCC3A879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3441B-9ACA-B146-6AF8-60F0F097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LOD</a:t>
            </a:r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878D07-85CF-F6F5-F57C-0D83015185EE}"/>
              </a:ext>
            </a:extLst>
          </p:cNvPr>
          <p:cNvSpPr txBox="1"/>
          <p:nvPr/>
        </p:nvSpPr>
        <p:spPr>
          <a:xfrm>
            <a:off x="521207" y="131380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SOLID </a:t>
            </a:r>
            <a:r>
              <a:rPr lang="zh-TW" altLang="en-US" dirty="0"/>
              <a:t>是物件導向設計（</a:t>
            </a:r>
            <a:r>
              <a:rPr lang="en-US" altLang="zh-TW" dirty="0"/>
              <a:t>OOP</a:t>
            </a:r>
            <a:r>
              <a:rPr lang="zh-TW" altLang="en-US" dirty="0"/>
              <a:t>）的五大設計原則，能夠幫助開發者</a:t>
            </a:r>
            <a:r>
              <a:rPr lang="zh-TW" altLang="en-US" b="1" dirty="0"/>
              <a:t>提升程式碼的可維護性、擴展性，並降低耦合度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它包含五個原則：</a:t>
            </a:r>
          </a:p>
          <a:p>
            <a:r>
              <a:rPr lang="en-US" altLang="zh-TW" dirty="0"/>
              <a:t>1️⃣ </a:t>
            </a:r>
            <a:r>
              <a:rPr lang="en-US" altLang="zh-TW" b="1" dirty="0"/>
              <a:t>S</a:t>
            </a:r>
            <a:r>
              <a:rPr lang="en-US" altLang="zh-TW" dirty="0"/>
              <a:t>ingle Responsibility Principle</a:t>
            </a:r>
            <a:r>
              <a:rPr lang="zh-TW" altLang="en-US" dirty="0"/>
              <a:t>（單一職責原則）</a:t>
            </a:r>
            <a:br>
              <a:rPr lang="zh-TW" altLang="en-US" dirty="0"/>
            </a:br>
            <a:r>
              <a:rPr lang="en-US" altLang="zh-TW" dirty="0"/>
              <a:t>2️⃣ </a:t>
            </a:r>
            <a:r>
              <a:rPr lang="en-US" altLang="zh-TW" b="1" dirty="0"/>
              <a:t>O</a:t>
            </a:r>
            <a:r>
              <a:rPr lang="en-US" altLang="zh-TW" dirty="0"/>
              <a:t>pen/Closed Principle</a:t>
            </a:r>
            <a:r>
              <a:rPr lang="zh-TW" altLang="en-US" dirty="0"/>
              <a:t>（開放封閉原則）</a:t>
            </a:r>
            <a:br>
              <a:rPr lang="zh-TW" altLang="en-US" dirty="0"/>
            </a:br>
            <a:r>
              <a:rPr lang="en-US" altLang="zh-TW" dirty="0"/>
              <a:t>3️⃣ </a:t>
            </a:r>
            <a:r>
              <a:rPr lang="en-US" altLang="zh-TW" b="1" dirty="0" err="1"/>
              <a:t>L</a:t>
            </a:r>
            <a:r>
              <a:rPr lang="en-US" altLang="zh-TW" dirty="0" err="1"/>
              <a:t>iskov</a:t>
            </a:r>
            <a:r>
              <a:rPr lang="en-US" altLang="zh-TW" dirty="0"/>
              <a:t> Substitution Principle</a:t>
            </a:r>
            <a:r>
              <a:rPr lang="zh-TW" altLang="en-US" dirty="0"/>
              <a:t>（里氏替換原則）</a:t>
            </a:r>
            <a:br>
              <a:rPr lang="zh-TW" altLang="en-US" dirty="0"/>
            </a:br>
            <a:r>
              <a:rPr lang="en-US" altLang="zh-TW" dirty="0"/>
              <a:t>4️⃣ </a:t>
            </a:r>
            <a:r>
              <a:rPr lang="en-US" altLang="zh-TW" b="1" dirty="0"/>
              <a:t>I</a:t>
            </a:r>
            <a:r>
              <a:rPr lang="en-US" altLang="zh-TW" dirty="0"/>
              <a:t>nterface Segregation Principle</a:t>
            </a:r>
            <a:r>
              <a:rPr lang="zh-TW" altLang="en-US" dirty="0"/>
              <a:t>（介面隔離原則）</a:t>
            </a:r>
            <a:br>
              <a:rPr lang="zh-TW" altLang="en-US" dirty="0"/>
            </a:br>
            <a:r>
              <a:rPr lang="en-US" altLang="zh-TW" dirty="0"/>
              <a:t>5️⃣ </a:t>
            </a:r>
            <a:r>
              <a:rPr lang="en-US" altLang="zh-TW" b="1" dirty="0"/>
              <a:t>D</a:t>
            </a:r>
            <a:r>
              <a:rPr lang="en-US" altLang="zh-TW" dirty="0"/>
              <a:t>ependency Inversion Principle</a:t>
            </a:r>
            <a:r>
              <a:rPr lang="zh-TW" altLang="en-US" dirty="0"/>
              <a:t>（依賴反轉原則）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5BAA0B-0D01-D92B-3AD4-8E03D45A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64" y="3978798"/>
            <a:ext cx="697327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63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5640A-D5D6-6C3A-2276-B712A6C0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CA8A7-FEEC-07E4-145A-57604EF4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0690763-000E-0FFB-199B-C0125A4A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17" y="448056"/>
            <a:ext cx="7230484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3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CA80-0A59-115C-4CBE-ACDBD9E1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BBE7E-7F7C-09CA-4CB6-30E73BEB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A2F7DA-764E-63D3-096C-6A7DF17A8C08}"/>
              </a:ext>
            </a:extLst>
          </p:cNvPr>
          <p:cNvGrpSpPr/>
          <p:nvPr/>
        </p:nvGrpSpPr>
        <p:grpSpPr>
          <a:xfrm>
            <a:off x="404659" y="1231175"/>
            <a:ext cx="5041630" cy="2680448"/>
            <a:chOff x="521207" y="1349829"/>
            <a:chExt cx="5372850" cy="286742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124A8CF-4A25-C6F5-69D7-FE547840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07" y="1349829"/>
              <a:ext cx="5372850" cy="2867425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C44D5C9-5911-1D4B-106D-CC775AE962D3}"/>
                </a:ext>
              </a:extLst>
            </p:cNvPr>
            <p:cNvSpPr txBox="1"/>
            <p:nvPr/>
          </p:nvSpPr>
          <p:spPr>
            <a:xfrm>
              <a:off x="2360925" y="1731470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Bridge</a:t>
              </a:r>
              <a:endParaRPr lang="zh-TW" altLang="en-US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451F438-0050-997B-5F66-55B459F4C7C9}"/>
              </a:ext>
            </a:extLst>
          </p:cNvPr>
          <p:cNvGrpSpPr/>
          <p:nvPr/>
        </p:nvGrpSpPr>
        <p:grpSpPr>
          <a:xfrm>
            <a:off x="848143" y="3541310"/>
            <a:ext cx="4391950" cy="2993324"/>
            <a:chOff x="5356601" y="2999518"/>
            <a:chExt cx="5315692" cy="3410426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BC767EF-2A23-8BC7-DEA9-880580977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6601" y="2999518"/>
              <a:ext cx="5315692" cy="3410426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2707F92-9041-A28E-B333-1F1845C48B53}"/>
                </a:ext>
              </a:extLst>
            </p:cNvPr>
            <p:cNvSpPr txBox="1"/>
            <p:nvPr/>
          </p:nvSpPr>
          <p:spPr>
            <a:xfrm>
              <a:off x="7503538" y="3321423"/>
              <a:ext cx="1021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Strategy</a:t>
              </a:r>
              <a:endParaRPr lang="zh-TW" altLang="en-US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D536C10-11F2-DACF-9AD0-5629F0498F2B}"/>
              </a:ext>
            </a:extLst>
          </p:cNvPr>
          <p:cNvGrpSpPr/>
          <p:nvPr/>
        </p:nvGrpSpPr>
        <p:grpSpPr>
          <a:xfrm>
            <a:off x="5562837" y="1231175"/>
            <a:ext cx="6439799" cy="4620270"/>
            <a:chOff x="5682053" y="1231175"/>
            <a:chExt cx="6439799" cy="4620270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574DD24-CFB5-DDF1-08BD-8DF0E6B4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2053" y="1231175"/>
              <a:ext cx="6439799" cy="4620270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9EA475-3962-418B-CACF-596DE631BFB0}"/>
                </a:ext>
              </a:extLst>
            </p:cNvPr>
            <p:cNvSpPr txBox="1"/>
            <p:nvPr/>
          </p:nvSpPr>
          <p:spPr>
            <a:xfrm>
              <a:off x="7682753" y="1533552"/>
              <a:ext cx="1345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Composite 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87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ECDF5-CBF4-1EAB-D1A3-83725B85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E12C5-875F-A75B-48AA-CA9EF3BE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結論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6F7B8E0-E8EE-C300-8459-BC03D7CB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0" y="3861446"/>
            <a:ext cx="5334744" cy="1448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D45D6B-9750-7BF5-6C2A-F7B9ABD3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62603"/>
            <a:ext cx="729716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01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DEF-53C7-7CFB-15A2-2989D1DE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B530-E779-435A-6603-59348EC2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組合 </a:t>
            </a:r>
            <a:r>
              <a:rPr lang="en-US" altLang="zh-TW" dirty="0"/>
              <a:t>Composite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CA9839-5F6D-0C5B-D943-41B5834DD7D2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</a:t>
            </a:r>
            <a:r>
              <a:rPr lang="zh-TW" altLang="en-US" b="1" dirty="0"/>
              <a:t>處理部分與整體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建立一個抽象類別兩個繼承類別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C3EE34-CFB5-6362-9796-379D0BD1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2" y="1291860"/>
            <a:ext cx="7344740" cy="54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1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E398-5207-0C2C-E406-F54C75BC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9CD19-D262-1A50-B5DB-56BF1933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05A5C0-EBE0-EFEF-A594-C14D14F9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1" y="1356419"/>
            <a:ext cx="442974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3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72EC-4ED9-5C6A-DEA2-C36586962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C5D7D-8FA7-7D02-425A-EFBC8B3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628443-717D-4D38-1F25-D8FE49BC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59" y="1349408"/>
            <a:ext cx="3315163" cy="46583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8F9AF1-5E41-23E8-2DEA-AA874D87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658" y="1349408"/>
            <a:ext cx="3934374" cy="22291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E21F7C-79F3-EE22-3906-53EEE454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949" y="1256518"/>
            <a:ext cx="4563112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80CF9-E5BC-C19C-CBCB-E683DDF3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F0CEF-5E4D-C550-5A4C-B4764BE0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F2333E-0719-6FC5-D8F2-8D8BED46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2" y="1394467"/>
            <a:ext cx="4267796" cy="15051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FD98183-B28F-BF55-2014-494EA0C2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2" y="3111674"/>
            <a:ext cx="6277851" cy="28578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5AA7A3-8151-960F-E8BE-9DD96FAE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65" y="1394467"/>
            <a:ext cx="3858163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BFD9-813E-C4B6-B352-75515D01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C7916-34ED-32E9-ED96-87736351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Composite</a:t>
            </a:r>
            <a:r>
              <a:rPr lang="zh-TW" altLang="en-US" dirty="0"/>
              <a:t>的演進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F370B4-B155-BEB1-B56E-83E392FE5D30}"/>
              </a:ext>
            </a:extLst>
          </p:cNvPr>
          <p:cNvSpPr txBox="1"/>
          <p:nvPr/>
        </p:nvSpPr>
        <p:spPr>
          <a:xfrm>
            <a:off x="521207" y="131380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第一版</a:t>
            </a:r>
            <a:r>
              <a:rPr lang="en-US" altLang="zh-TW" b="1" dirty="0"/>
              <a:t>:</a:t>
            </a:r>
            <a:r>
              <a:rPr lang="zh-TW" altLang="en-US" b="1" dirty="0"/>
              <a:t>將</a:t>
            </a:r>
            <a:r>
              <a:rPr lang="en-US" altLang="zh-TW" b="1" dirty="0"/>
              <a:t>leaf</a:t>
            </a:r>
            <a:r>
              <a:rPr lang="zh-TW" altLang="en-US" b="1" dirty="0"/>
              <a:t>與</a:t>
            </a:r>
            <a:r>
              <a:rPr lang="en-US" altLang="zh-TW" b="1" dirty="0"/>
              <a:t>composite</a:t>
            </a:r>
            <a:r>
              <a:rPr lang="zh-TW" altLang="en-US" b="1" dirty="0"/>
              <a:t>視為一樣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第一版</a:t>
            </a:r>
            <a:r>
              <a:rPr lang="en-US" altLang="zh-TW" b="1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第二版</a:t>
            </a:r>
            <a:r>
              <a:rPr lang="en-US" altLang="zh-TW" b="1" dirty="0"/>
              <a:t>:</a:t>
            </a:r>
            <a:r>
              <a:rPr lang="zh-TW" altLang="en-US" b="1" dirty="0"/>
              <a:t>區別</a:t>
            </a:r>
            <a:r>
              <a:rPr lang="en-US" altLang="zh-TW" b="1" dirty="0"/>
              <a:t>leaf</a:t>
            </a:r>
            <a:r>
              <a:rPr lang="zh-TW" altLang="en-US" b="1" dirty="0"/>
              <a:t>與</a:t>
            </a:r>
            <a:r>
              <a:rPr lang="en-US" altLang="zh-TW" b="1" dirty="0"/>
              <a:t>composite</a:t>
            </a:r>
            <a:r>
              <a:rPr lang="zh-TW" altLang="en-US" b="1" dirty="0"/>
              <a:t>邏輯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第二版</a:t>
            </a:r>
            <a:r>
              <a:rPr lang="en-US" altLang="zh-TW" b="1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b="1" dirty="0"/>
              <a:t>例如</a:t>
            </a:r>
            <a:r>
              <a:rPr lang="en-US" altLang="zh-TW" b="1" dirty="0"/>
              <a:t>:file(leaf)</a:t>
            </a:r>
            <a:r>
              <a:rPr lang="zh-TW" altLang="en-US" b="1" dirty="0"/>
              <a:t>與</a:t>
            </a:r>
            <a:r>
              <a:rPr lang="en-US" altLang="zh-TW" b="1" dirty="0"/>
              <a:t>folder(composite)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TW" b="1" dirty="0"/>
              <a:t>Folder</a:t>
            </a:r>
            <a:r>
              <a:rPr lang="zh-TW" altLang="en-US" b="1" dirty="0"/>
              <a:t>可以放</a:t>
            </a:r>
            <a:r>
              <a:rPr lang="en-US" altLang="zh-TW" b="1" dirty="0" err="1"/>
              <a:t>file,file</a:t>
            </a:r>
            <a:r>
              <a:rPr lang="zh-TW" altLang="en-US" b="1" dirty="0"/>
              <a:t>不應該再放</a:t>
            </a:r>
            <a:r>
              <a:rPr lang="en-US" altLang="zh-TW" b="1" dirty="0"/>
              <a:t>file,</a:t>
            </a:r>
            <a:r>
              <a:rPr lang="zh-TW" altLang="en-US" b="1" dirty="0"/>
              <a:t>邏輯不一樣</a:t>
            </a:r>
            <a:endParaRPr lang="en-US" altLang="zh-TW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b="1" dirty="0"/>
              <a:t>違反</a:t>
            </a:r>
            <a:r>
              <a:rPr lang="en-US" altLang="zh-TW" b="1" dirty="0"/>
              <a:t>LSP(</a:t>
            </a:r>
            <a:r>
              <a:rPr lang="zh-TW" altLang="en-US" b="1" dirty="0"/>
              <a:t>里氏替換</a:t>
            </a:r>
            <a:r>
              <a:rPr lang="en-US" altLang="zh-TW" b="1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第三版</a:t>
            </a:r>
            <a:r>
              <a:rPr lang="en-US" altLang="zh-TW" b="1" dirty="0"/>
              <a:t>:</a:t>
            </a:r>
            <a:r>
              <a:rPr lang="zh-TW" altLang="en-US" b="1" dirty="0"/>
              <a:t>使用</a:t>
            </a:r>
            <a:r>
              <a:rPr lang="en-US" altLang="zh-TW" b="1" dirty="0"/>
              <a:t>Interface</a:t>
            </a:r>
            <a:r>
              <a:rPr lang="zh-TW" altLang="en-US" b="1" dirty="0"/>
              <a:t>  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第三版</a:t>
            </a:r>
            <a:r>
              <a:rPr lang="en-US" altLang="zh-TW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4820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A55E-350C-5971-9C41-CBC4E048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9336097C-DA69-6585-0109-3A7C69284A2C}"/>
              </a:ext>
            </a:extLst>
          </p:cNvPr>
          <p:cNvGrpSpPr/>
          <p:nvPr/>
        </p:nvGrpSpPr>
        <p:grpSpPr>
          <a:xfrm>
            <a:off x="217982" y="1165604"/>
            <a:ext cx="6389006" cy="5011078"/>
            <a:chOff x="503277" y="1398685"/>
            <a:chExt cx="5782556" cy="43835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C6A7D7D-8685-3A2A-52D3-028A4BE7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277" y="1398685"/>
              <a:ext cx="5782556" cy="438355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D625C4B-065A-0E0A-12E1-F48E7C824C94}"/>
                </a:ext>
              </a:extLst>
            </p:cNvPr>
            <p:cNvSpPr txBox="1"/>
            <p:nvPr/>
          </p:nvSpPr>
          <p:spPr>
            <a:xfrm>
              <a:off x="1595383" y="1888529"/>
              <a:ext cx="3092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第一版</a:t>
              </a:r>
              <a:r>
                <a:rPr lang="en-US" altLang="zh-TW" b="1" dirty="0">
                  <a:solidFill>
                    <a:srgbClr val="FF0000"/>
                  </a:solidFill>
                </a:rPr>
                <a:t>:</a:t>
              </a:r>
              <a:r>
                <a:rPr lang="zh-TW" altLang="en-US" b="1" dirty="0">
                  <a:solidFill>
                    <a:srgbClr val="FF0000"/>
                  </a:solidFill>
                </a:rPr>
                <a:t>劍可以裝備玩家角色</a:t>
              </a:r>
              <a:r>
                <a:rPr lang="en-US" altLang="zh-TW" b="1" dirty="0">
                  <a:solidFill>
                    <a:srgbClr val="FF0000"/>
                  </a:solidFill>
                </a:rPr>
                <a:t>!</a:t>
              </a:r>
              <a:endParaRPr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479B43D-F7E4-E4DF-CE20-688C2685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6CB69E3-FDAA-5281-A666-E284C756C9BD}"/>
              </a:ext>
            </a:extLst>
          </p:cNvPr>
          <p:cNvGrpSpPr/>
          <p:nvPr/>
        </p:nvGrpSpPr>
        <p:grpSpPr>
          <a:xfrm>
            <a:off x="5407261" y="338694"/>
            <a:ext cx="5922874" cy="6180612"/>
            <a:chOff x="5983574" y="448056"/>
            <a:chExt cx="5687219" cy="620164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EEA600-6102-BC67-4E71-BF2209492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3574" y="448056"/>
              <a:ext cx="5687219" cy="620164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723634-1E20-A6A4-A0A0-EBC9BD222C33}"/>
                </a:ext>
              </a:extLst>
            </p:cNvPr>
            <p:cNvSpPr txBox="1"/>
            <p:nvPr/>
          </p:nvSpPr>
          <p:spPr>
            <a:xfrm>
              <a:off x="6443198" y="768096"/>
              <a:ext cx="4767969" cy="380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第一版</a:t>
              </a:r>
              <a:r>
                <a:rPr lang="en-US" altLang="zh-TW" b="1" dirty="0">
                  <a:solidFill>
                    <a:srgbClr val="FF0000"/>
                  </a:solidFill>
                </a:rPr>
                <a:t>:leaf</a:t>
              </a:r>
              <a:r>
                <a:rPr lang="zh-TW" altLang="en-US" b="1" dirty="0">
                  <a:solidFill>
                    <a:srgbClr val="FF0000"/>
                  </a:solidFill>
                </a:rPr>
                <a:t>與</a:t>
              </a:r>
              <a:r>
                <a:rPr lang="en-US" altLang="zh-TW" b="1" dirty="0">
                  <a:solidFill>
                    <a:srgbClr val="FF0000"/>
                  </a:solidFill>
                </a:rPr>
                <a:t>composite</a:t>
              </a:r>
              <a:r>
                <a:rPr lang="zh-TW" altLang="en-US" b="1" dirty="0">
                  <a:solidFill>
                    <a:srgbClr val="FF0000"/>
                  </a:solidFill>
                </a:rPr>
                <a:t>都是一樣的</a:t>
              </a:r>
              <a:endParaRPr lang="en-US" altLang="zh-TW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46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C15A-26B3-C203-3C7F-CB77C259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FC0B1-4958-EF4B-9BAA-3ACAE5FD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23E84F-4F47-9CCA-FF02-5B58C51D45CC}"/>
              </a:ext>
            </a:extLst>
          </p:cNvPr>
          <p:cNvGrpSpPr/>
          <p:nvPr/>
        </p:nvGrpSpPr>
        <p:grpSpPr>
          <a:xfrm>
            <a:off x="287759" y="1256518"/>
            <a:ext cx="12025302" cy="5601482"/>
            <a:chOff x="287759" y="1256518"/>
            <a:chExt cx="12025302" cy="560148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3298192-9EF2-DDDC-ED81-52BD46E5328A}"/>
                </a:ext>
              </a:extLst>
            </p:cNvPr>
            <p:cNvGrpSpPr/>
            <p:nvPr/>
          </p:nvGrpSpPr>
          <p:grpSpPr>
            <a:xfrm>
              <a:off x="287759" y="1256518"/>
              <a:ext cx="12025302" cy="5601482"/>
              <a:chOff x="287759" y="1256518"/>
              <a:chExt cx="12025302" cy="560148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57EA7650-4B2E-79CA-91EF-95A0166F8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7759" y="1349408"/>
                <a:ext cx="3315163" cy="4658375"/>
              </a:xfrm>
              <a:prstGeom prst="rect">
                <a:avLst/>
              </a:prstGeom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A3D44FEE-5CD0-2CE8-5E88-B60DDD603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6658" y="1349408"/>
                <a:ext cx="3934374" cy="2229161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ED31B0F6-4283-849A-659D-A83A91876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9949" y="1256518"/>
                <a:ext cx="4563112" cy="5601482"/>
              </a:xfrm>
              <a:prstGeom prst="rect">
                <a:avLst/>
              </a:prstGeom>
            </p:spPr>
          </p:pic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0AEC3CA-C365-EA33-0B85-24D848F4FD67}"/>
                </a:ext>
              </a:extLst>
            </p:cNvPr>
            <p:cNvSpPr txBox="1"/>
            <p:nvPr/>
          </p:nvSpPr>
          <p:spPr>
            <a:xfrm>
              <a:off x="358588" y="1256518"/>
              <a:ext cx="3967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第二版</a:t>
              </a:r>
              <a:r>
                <a:rPr lang="en-US" altLang="zh-TW" b="1" dirty="0">
                  <a:solidFill>
                    <a:srgbClr val="FF0000"/>
                  </a:solidFill>
                </a:rPr>
                <a:t>:leaf</a:t>
              </a:r>
              <a:r>
                <a:rPr lang="zh-TW" altLang="en-US" b="1" dirty="0">
                  <a:solidFill>
                    <a:srgbClr val="FF0000"/>
                  </a:solidFill>
                </a:rPr>
                <a:t>內不能有其他</a:t>
              </a:r>
              <a:r>
                <a:rPr lang="en-US" altLang="zh-TW" b="1" dirty="0">
                  <a:solidFill>
                    <a:srgbClr val="FF0000"/>
                  </a:solidFill>
                </a:rPr>
                <a:t>component</a:t>
              </a:r>
              <a:endParaRPr lang="zh-TW" altLang="en-US" dirty="0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AB904E-6841-AEF0-58C8-70FE3D623652}"/>
              </a:ext>
            </a:extLst>
          </p:cNvPr>
          <p:cNvSpPr txBox="1"/>
          <p:nvPr/>
        </p:nvSpPr>
        <p:spPr>
          <a:xfrm>
            <a:off x="3959766" y="3839841"/>
            <a:ext cx="3044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繼承後造成強耦合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違反</a:t>
            </a:r>
            <a:r>
              <a:rPr lang="en-US" altLang="zh-TW" dirty="0">
                <a:solidFill>
                  <a:srgbClr val="FF0000"/>
                </a:solidFill>
              </a:rPr>
              <a:t>LSP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父類別能做的事子類別不行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鳥會飛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企鵝繼承鳥卻不能飛</a:t>
            </a:r>
          </a:p>
        </p:txBody>
      </p:sp>
    </p:spTree>
    <p:extLst>
      <p:ext uri="{BB962C8B-B14F-4D97-AF65-F5344CB8AC3E}">
        <p14:creationId xmlns:p14="http://schemas.microsoft.com/office/powerpoint/2010/main" val="76999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AF2A-B2CA-64C7-FBF7-EA8DE239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D5D6A3-5CDA-5634-BEC6-948981CE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97E04A-CA7E-82A8-F9D5-56ACBEAB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9" y="1271456"/>
            <a:ext cx="6973273" cy="1876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A3FACC-FF55-ACA1-9098-AFF62349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0455"/>
            <a:ext cx="4239217" cy="25244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4B27CE-DF49-75B1-3334-9811005F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346" y="1366719"/>
            <a:ext cx="338184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7BB3-099B-1784-8EAD-C1560B25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4BFF45-7CE1-E810-CA0E-2284C99D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Composite</a:t>
            </a:r>
            <a:r>
              <a:rPr lang="zh-TW" altLang="en-US" dirty="0"/>
              <a:t>的演進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B413AF-A178-B8D0-8266-430BA2A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89" y="1641982"/>
            <a:ext cx="4858870" cy="14004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484DC16-16A0-AD73-F4C8-8EDBF8C1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124489"/>
            <a:ext cx="4805052" cy="34631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86A5BA8-B64F-9BA5-A7F8-CB7BCC99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77" y="535332"/>
            <a:ext cx="4668846" cy="52934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A060A07-B943-BF32-A0F3-4C5A8DFD7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3" y="1029228"/>
            <a:ext cx="5301936" cy="538071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E1BCE-3B2B-C1F3-9B22-9445EA4C443E}"/>
              </a:ext>
            </a:extLst>
          </p:cNvPr>
          <p:cNvSpPr txBox="1"/>
          <p:nvPr/>
        </p:nvSpPr>
        <p:spPr>
          <a:xfrm>
            <a:off x="8452711" y="3042480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須明確區分</a:t>
            </a:r>
            <a:r>
              <a:rPr lang="en-US" altLang="zh-TW" b="1" dirty="0">
                <a:solidFill>
                  <a:srgbClr val="FF0000"/>
                </a:solidFill>
              </a:rPr>
              <a:t>leaf/composite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E1EFCDB-1867-03CD-ED16-E65F9E91F71B}"/>
              </a:ext>
            </a:extLst>
          </p:cNvPr>
          <p:cNvSpPr txBox="1"/>
          <p:nvPr/>
        </p:nvSpPr>
        <p:spPr>
          <a:xfrm>
            <a:off x="893837" y="1446549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第三版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r>
              <a:rPr lang="zh-TW" altLang="en-US" b="1" dirty="0">
                <a:solidFill>
                  <a:srgbClr val="FF0000"/>
                </a:solidFill>
              </a:rPr>
              <a:t>不能視為一個整體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86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2ACD1-340F-DDD7-F497-788F368F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CB24E19-4EC4-7B18-B14C-10459586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740" y="1403448"/>
            <a:ext cx="7308616" cy="52443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80983E-680F-A9C2-3CE7-37EAA36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裝飾者 </a:t>
            </a:r>
            <a:r>
              <a:rPr lang="en-US" altLang="zh-TW" dirty="0"/>
              <a:t>Decorator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27D7E39-335E-4515-2355-7BA16BD40625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不修改原始類別 的情況下動態地添加新功能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抽象類別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配料</a:t>
            </a:r>
            <a:r>
              <a:rPr lang="en-US" altLang="zh-TW" b="1" dirty="0"/>
              <a:t>)</a:t>
            </a:r>
            <a:r>
              <a:rPr lang="zh-TW" altLang="en-US" b="1" dirty="0"/>
              <a:t>繼承另一個抽象類別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咖啡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CC4808-D545-81A3-606F-D55EC83B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4" y="3590365"/>
            <a:ext cx="2408874" cy="289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58209D-45F1-DFB3-F5FE-022A4EB2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83" y="3006617"/>
            <a:ext cx="2333951" cy="34390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741BCBB-C6DA-9A02-B16D-441E3BE8FD9E}"/>
              </a:ext>
            </a:extLst>
          </p:cNvPr>
          <p:cNvSpPr txBox="1"/>
          <p:nvPr/>
        </p:nvSpPr>
        <p:spPr>
          <a:xfrm>
            <a:off x="7782717" y="32210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配料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467750-B9EF-4EDA-DD90-A9D0C55598D1}"/>
              </a:ext>
            </a:extLst>
          </p:cNvPr>
          <p:cNvSpPr txBox="1"/>
          <p:nvPr/>
        </p:nvSpPr>
        <p:spPr>
          <a:xfrm>
            <a:off x="6982828" y="18135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咖啡</a:t>
            </a:r>
          </a:p>
        </p:txBody>
      </p:sp>
    </p:spTree>
    <p:extLst>
      <p:ext uri="{BB962C8B-B14F-4D97-AF65-F5344CB8AC3E}">
        <p14:creationId xmlns:p14="http://schemas.microsoft.com/office/powerpoint/2010/main" val="1842602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69AC2-6C29-D797-A95B-FF7274B3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A8210-2E8C-EA66-E14F-D7FE06E2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2787A3-45A1-2CDE-36DA-34EBB21E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3" y="1350120"/>
            <a:ext cx="4591691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1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1570-634B-D054-5005-E10D6ECE8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313F0-8619-3D86-039E-A69BB62D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DDEFAE-6461-7D8E-C5F8-48C7442A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24083"/>
            <a:ext cx="5020376" cy="26292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B4CD270-9FDA-8B83-19CB-E32F82BE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83" y="1357399"/>
            <a:ext cx="5868219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37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CD4B-6FD7-C755-3F4A-F5661953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9F53E4-7F45-E99A-58B6-C620B452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2F59D-8A8B-ADAC-8FD6-88C1DD20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5265"/>
            <a:ext cx="5515745" cy="36771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5C5695-5BB0-20A1-26D8-B08561F9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862" y="4751703"/>
            <a:ext cx="642074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36F00-8B65-75FE-8F36-D1E5063A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8B5DE-CD63-C197-1BF3-AD801EE1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46A8FA-3568-7F20-5FD2-B7DAC5F6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54" y="1286535"/>
            <a:ext cx="4734586" cy="25816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0A26C05-F215-16E9-1801-1A85CAD9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498" y="1286535"/>
            <a:ext cx="445832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16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DAE85-04A8-5B1D-1255-879636D4B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AF9F5-BF82-8F99-C32A-F28021BA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569F3E2-6941-797A-7CCD-585AC86749EE}"/>
              </a:ext>
            </a:extLst>
          </p:cNvPr>
          <p:cNvGrpSpPr/>
          <p:nvPr/>
        </p:nvGrpSpPr>
        <p:grpSpPr>
          <a:xfrm>
            <a:off x="225631" y="1377551"/>
            <a:ext cx="3886742" cy="3951880"/>
            <a:chOff x="656393" y="1239011"/>
            <a:chExt cx="3886742" cy="395188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8F998F4-61BA-E461-F920-7459BB6B3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93" y="1239011"/>
              <a:ext cx="3886742" cy="380100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81F66F8-82A0-2F74-BE32-3582F445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6027" y="3571415"/>
              <a:ext cx="1667108" cy="1619476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F709DE51-842E-E889-5CBA-BDD944AA9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321" y="1377551"/>
            <a:ext cx="6516009" cy="44773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F02A782-0593-FC77-41F8-7538DA0A5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007" y="4922199"/>
            <a:ext cx="1676634" cy="16861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97F60A4-ED3D-CED7-9724-07E504646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706" y="2205641"/>
            <a:ext cx="3096057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17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3AA64-71B9-4D8B-52F3-4C623052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45E57-4402-AA7F-8716-D19392F7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Reactjs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E43998-EBE9-99AA-403E-CA5663F0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75" y="547285"/>
            <a:ext cx="6392167" cy="57634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81E733-ADBC-F802-7CF1-FEFDFA87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170781"/>
            <a:ext cx="4534533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D6523-CF6E-B179-82CA-38E444F4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0A7C1-237C-05C9-1128-B13CABA6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Reactjs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0721F6-7A81-2073-3D2A-D5070150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08" y="1313095"/>
            <a:ext cx="6382641" cy="11717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EFCD78-D276-A50B-716B-7E146987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13095"/>
            <a:ext cx="4582164" cy="33532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229396F-7E35-B076-25C0-35925CFB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669" y="2989729"/>
            <a:ext cx="574437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68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F22F-91E0-E68F-A83C-B214C3A9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87BEB-0709-B0CA-CBF7-814CB232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外觀 </a:t>
            </a:r>
            <a:r>
              <a:rPr lang="en-US" altLang="zh-TW" dirty="0"/>
              <a:t>Façade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88906B-59EC-EB09-519D-35718B5A0756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統一管理並封裝複雜的系統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用一個</a:t>
            </a:r>
            <a:r>
              <a:rPr lang="en-US" altLang="zh-TW" b="1" dirty="0"/>
              <a:t>class</a:t>
            </a:r>
            <a:r>
              <a:rPr lang="zh-TW" altLang="en-US" b="1" dirty="0"/>
              <a:t>來簡化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B7CEEB-77BC-8858-F69E-0B271309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703" y="1660532"/>
            <a:ext cx="7300618" cy="47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4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5453-CBE4-4D8B-493F-AE494596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297D2-35AD-E5D6-DD62-CA8BD443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405273-8397-1135-5791-8B7D5C01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47676"/>
            <a:ext cx="7249537" cy="54204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C79774-7B00-0FA3-5422-82421749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96" y="1352055"/>
            <a:ext cx="706853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2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9DFDB-9F42-38B1-31C0-39D1FE711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8B4C7-ADF7-AF54-7B4C-A85F7AE5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ECFDBD-3F05-D550-7059-32249FB8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4025846"/>
            <a:ext cx="6554115" cy="21053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18A89-943E-8B7D-D688-854B8576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08105"/>
            <a:ext cx="6420746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53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3FBBC-169C-E7F1-5A0D-F7644316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6D58D-6624-52AF-F688-865D7C6C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96ABE6-5730-6ACE-C15E-90FEA2F9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23" y="1270682"/>
            <a:ext cx="642074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69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D9A7-9F4B-B6FA-1916-461FD4AF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4B974-3696-C105-9285-D55E2780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AFD97B-FB7D-430E-05CA-B02186DE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4" y="1277152"/>
            <a:ext cx="637311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32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83498-A6DA-6D81-FD46-9BFA754C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94EBE-AC5A-2D37-A30C-6617C3F9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80E072-75C3-1182-899F-A8CDFBDE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94737"/>
            <a:ext cx="6392167" cy="16480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D37E5C-6B1E-4C34-CB45-BB515C88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2681"/>
            <a:ext cx="6392167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0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489C-FBF8-761F-5C0A-EE52D00D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6D62D-780F-A325-B8EA-515E32E6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258F7E-8611-396A-7AC5-F1184CD1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94" y="1310956"/>
            <a:ext cx="6544588" cy="19052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F35760-3928-33EA-E3FE-D4921F964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4" y="3439042"/>
            <a:ext cx="636358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92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8D3CC-E669-F553-1C19-B57684571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B90F3A-1976-8D63-61DF-4AFD9BE0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F50C59-0CFC-2DE8-7309-B80CF4BA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89" y="4012950"/>
            <a:ext cx="6468378" cy="22386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B7A0FAA-BF0F-8371-E228-DE097092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05247"/>
            <a:ext cx="6449325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69758-01BD-894C-A3E4-59199693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32AED1-739C-42D6-89F7-BFB4BF0A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66" y="2098212"/>
            <a:ext cx="7921758" cy="44913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3A2900-B44C-DA32-D07D-8103067F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享元</a:t>
            </a:r>
            <a:r>
              <a:rPr lang="en-US" altLang="zh-TW" dirty="0"/>
              <a:t>Flyweight</a:t>
            </a:r>
            <a:r>
              <a:rPr lang="zh-TW" altLang="en-US" dirty="0"/>
              <a:t> 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D23E61-062C-2153-3458-23FD2E9BCE28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en-US" altLang="zh-TW" b="1" dirty="0"/>
              <a:t>Object Pool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用</a:t>
            </a:r>
            <a:r>
              <a:rPr lang="en-US" altLang="zh-TW" dirty="0"/>
              <a:t>factory</a:t>
            </a:r>
            <a:r>
              <a:rPr lang="zh-TW" altLang="en-US" dirty="0"/>
              <a:t>來管理</a:t>
            </a:r>
            <a:r>
              <a:rPr lang="en-US" altLang="zh-TW" dirty="0"/>
              <a:t>object,</a:t>
            </a:r>
            <a:r>
              <a:rPr lang="zh-TW" altLang="en-US" dirty="0"/>
              <a:t>分共享與部共享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773319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BE48D-F0BF-59B4-5E52-6624C025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6E0C5-6AF7-1D4B-48B6-3ACB1C55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5B19F5-7EF4-E473-62B0-BA16299E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5755"/>
            <a:ext cx="6487430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67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458F-0B58-0F4B-7243-CF1F9BBE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DB2D1-42AB-FEFC-3E8E-618A4C45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DBE2F7-34BD-A862-E52E-148D18D7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7859"/>
            <a:ext cx="6430272" cy="33437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4ADE4C-1015-1339-68B8-E74E412F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102" y="1317859"/>
            <a:ext cx="6373114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9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C404E-C201-4655-A0C2-71B24B3CF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8AE9D-7F03-1C46-9E40-F2558A75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EB80E8C-99A6-AC9D-1678-ED4E530A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81" y="1255646"/>
            <a:ext cx="6392167" cy="36295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4120202-A067-C3BB-AC39-76A6085D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077" y="376082"/>
            <a:ext cx="6363588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2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3E17F-EC5A-60AC-ABAB-48128786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0D89B-6AD7-753E-450C-4AF954B5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6002E3-5F87-75F5-CEC1-F2472758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0336"/>
            <a:ext cx="709711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3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6FB4-31E7-CAB2-3F40-44F7ED6DD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A808-3E6C-C377-422A-4D0FBCD9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901A88-9E50-CEBA-300B-F35C7353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932" y="3789372"/>
            <a:ext cx="6496957" cy="25244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6B239D-36D3-AF46-2306-4DC8B1C9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35" y="1319410"/>
            <a:ext cx="653506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55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5AB2A-BA22-5067-12C0-DC4C9CAA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F94AA-6784-4BEE-00C3-3FB55860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654D2C-99CE-FA37-2E99-C10543E1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58004"/>
            <a:ext cx="6496957" cy="2133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B97D77-52A6-5C2B-CBAF-AABE29C47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5" y="3613783"/>
            <a:ext cx="6620799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4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ADEE0-0DAD-4894-4E31-E1178A7E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7D18F4-43F0-7842-FA24-D03309C6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0E46BE0-4891-5031-2A40-C074F7C1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8" y="1290113"/>
            <a:ext cx="5768162" cy="273799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9DA3D1-AC8B-B803-51F7-AD4EDF81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89" y="3899470"/>
            <a:ext cx="6135656" cy="25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3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DDD29-D77D-4249-160A-6B12D55DA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55D1F-C1C3-77A1-621E-B538017E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E31241-89A4-27F4-5B0D-8214D0EF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21" y="1346729"/>
            <a:ext cx="6839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8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35657-9D63-C15A-6055-73EAE80D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BAFEDC-84D1-101E-F314-835699ED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69" y="2008094"/>
            <a:ext cx="7697419" cy="42763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E2CBC3-829D-047B-28D9-FD50BCC5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代理</a:t>
            </a:r>
            <a:r>
              <a:rPr lang="en-US" altLang="zh-TW" dirty="0"/>
              <a:t>Proxy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34B78D7-9BD3-41FA-CAA3-BBAADE599949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創造代理類別來對目標物件做控制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工透過介面對目標</a:t>
            </a:r>
            <a:r>
              <a:rPr lang="en-US" altLang="zh-TW" b="1" dirty="0"/>
              <a:t>object</a:t>
            </a:r>
            <a:r>
              <a:rPr lang="zh-TW" altLang="en-US" b="1" dirty="0"/>
              <a:t>做操作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89036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00ADD-A4C2-6B1E-ADE9-404181B8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2F176-C50E-656C-8894-127031F1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Code-</a:t>
            </a:r>
            <a:r>
              <a:rPr lang="zh-TW" altLang="en-US" dirty="0"/>
              <a:t>靜態代理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612474-B304-E8CB-8862-5FC278FC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77" y="1322081"/>
            <a:ext cx="3896269" cy="3048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16B1221-F1E9-DF0E-E77F-BE637CBB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68" y="585390"/>
            <a:ext cx="447737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19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0A233-0005-DAE9-C908-A00822AD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C986C-CE71-34D2-EFF7-8E72853D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Code-</a:t>
            </a:r>
            <a:r>
              <a:rPr lang="zh-TW" altLang="en-US" dirty="0"/>
              <a:t>動態代理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59CC53-72BA-6E9D-BE6A-9C845A91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8" y="1299055"/>
            <a:ext cx="4048690" cy="38295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F8853A-A19F-9C36-AF17-45328401B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90" y="323125"/>
            <a:ext cx="5353797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9AF97-D55F-4C26-0E85-C6C6E66F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8AC13-95F7-A796-411B-E34E7E22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DAFD0C-3947-F280-4397-CF4919CF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9" y="1377156"/>
            <a:ext cx="6430272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65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3F80-B49D-0325-BCCA-FACAA6A7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76DCF-120E-E7E1-83FB-76F29C4E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1586D7-A96D-028D-4836-2170114C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0934"/>
            <a:ext cx="6363588" cy="22101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9F46036-CDDB-8B95-2789-BC766B52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882141"/>
            <a:ext cx="6439799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31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2BAB7-9513-57F3-D963-3B48A044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SOLID</a:t>
            </a:r>
            <a:r>
              <a:rPr lang="zh-TW" altLang="en-US" dirty="0"/>
              <a:t>比對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E52C45-2B09-88A4-D222-5D262AD6B0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C0382C-0101-3EDB-F225-2294FA2A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2" y="1550082"/>
            <a:ext cx="7097115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52F3-149F-42F5-C989-9F90F0B9F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D3703-4FE2-99E0-23DA-3F104587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79084B5-A1D3-1C97-44C8-F262BD0C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4485"/>
            <a:ext cx="7173326" cy="22767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D1BAFD6-69DE-B856-12B7-91B268C0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2" y="3683752"/>
            <a:ext cx="705901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0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67B18-2976-D068-C28C-C036B582A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19294-4590-330A-D3B2-1B64993A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D41D64-51CE-8C1E-AF37-3B0234A7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36" y="1326717"/>
            <a:ext cx="705901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5AC9-C914-A795-B52E-A3C30D18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C45CC-688B-7309-9322-C42898AD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0FE391-92DB-9DBB-554C-B1FAE1BD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5" y="1313450"/>
            <a:ext cx="6954220" cy="22767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3038CD-2E51-B11C-F2DF-1722D869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5" y="3670926"/>
            <a:ext cx="6220693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105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8_TF10001108_Win32" id="{C0254278-C40B-45A3-A8A5-614E09A5B796}" vid="{E0FFF6CD-0E91-4291-8491-3951D6BA575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{2B22E944-4C0F-47F4-8B34-F506F8E3F355}tf10001108_win32</Template>
  <TotalTime>1728</TotalTime>
  <Words>574</Words>
  <Application>Microsoft Office PowerPoint</Application>
  <PresentationFormat>寬螢幕</PresentationFormat>
  <Paragraphs>124</Paragraphs>
  <Slides>69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5" baseType="lpstr">
      <vt:lpstr>Microsoft JhengHei UI</vt:lpstr>
      <vt:lpstr>Microsoft JhengHei UI Light</vt:lpstr>
      <vt:lpstr>Arial</vt:lpstr>
      <vt:lpstr>Segoe UI Light</vt:lpstr>
      <vt:lpstr>Wingdings</vt:lpstr>
      <vt:lpstr>WelcomeDoc</vt:lpstr>
      <vt:lpstr>設計模式</vt:lpstr>
      <vt:lpstr>目錄</vt:lpstr>
      <vt:lpstr>SOLID &amp; LOD</vt:lpstr>
      <vt:lpstr>LOD迪米特法則</vt:lpstr>
      <vt:lpstr>Code</vt:lpstr>
      <vt:lpstr>LOD迪米特法則</vt:lpstr>
      <vt:lpstr>適用性</vt:lpstr>
      <vt:lpstr>適用性</vt:lpstr>
      <vt:lpstr>適用性</vt:lpstr>
      <vt:lpstr>三大類</vt:lpstr>
      <vt:lpstr>創建型</vt:lpstr>
      <vt:lpstr>結構型</vt:lpstr>
      <vt:lpstr>行為型模式</vt:lpstr>
      <vt:lpstr>Adapter UML</vt:lpstr>
      <vt:lpstr>Code</vt:lpstr>
      <vt:lpstr>Code</vt:lpstr>
      <vt:lpstr>Code</vt:lpstr>
      <vt:lpstr>Code變形</vt:lpstr>
      <vt:lpstr>使用時機</vt:lpstr>
      <vt:lpstr>Code IoC</vt:lpstr>
      <vt:lpstr>Code 比較</vt:lpstr>
      <vt:lpstr>橋接 bridge UML</vt:lpstr>
      <vt:lpstr>Code</vt:lpstr>
      <vt:lpstr>Code abstraction</vt:lpstr>
      <vt:lpstr>Code interface</vt:lpstr>
      <vt:lpstr>使用時機</vt:lpstr>
      <vt:lpstr>情境</vt:lpstr>
      <vt:lpstr>情境-再加一層</vt:lpstr>
      <vt:lpstr>情境</vt:lpstr>
      <vt:lpstr>情境Code</vt:lpstr>
      <vt:lpstr>情境Code</vt:lpstr>
      <vt:lpstr>結論</vt:lpstr>
      <vt:lpstr>組合 Composite UML</vt:lpstr>
      <vt:lpstr>Code</vt:lpstr>
      <vt:lpstr>Code</vt:lpstr>
      <vt:lpstr>使用時機</vt:lpstr>
      <vt:lpstr>Composite的演進</vt:lpstr>
      <vt:lpstr>Code</vt:lpstr>
      <vt:lpstr>Code</vt:lpstr>
      <vt:lpstr>Composite的演進</vt:lpstr>
      <vt:lpstr>裝飾者 Decorator UML</vt:lpstr>
      <vt:lpstr>Code</vt:lpstr>
      <vt:lpstr>Code</vt:lpstr>
      <vt:lpstr>Code</vt:lpstr>
      <vt:lpstr>使用時機</vt:lpstr>
      <vt:lpstr>Python中的Decorator</vt:lpstr>
      <vt:lpstr>Reactjs中的Decorator</vt:lpstr>
      <vt:lpstr>Reactjs中的Decorator</vt:lpstr>
      <vt:lpstr>外觀 Façade UML</vt:lpstr>
      <vt:lpstr>Code</vt:lpstr>
      <vt:lpstr>Code</vt:lpstr>
      <vt:lpstr>Code</vt:lpstr>
      <vt:lpstr>使用時機</vt:lpstr>
      <vt:lpstr>優缺點</vt:lpstr>
      <vt:lpstr>總結</vt:lpstr>
      <vt:lpstr>享元Flyweight UML</vt:lpstr>
      <vt:lpstr>Code</vt:lpstr>
      <vt:lpstr>Code</vt:lpstr>
      <vt:lpstr>Code</vt:lpstr>
      <vt:lpstr>優缺點</vt:lpstr>
      <vt:lpstr>使用時機</vt:lpstr>
      <vt:lpstr>使用時機</vt:lpstr>
      <vt:lpstr>改良</vt:lpstr>
      <vt:lpstr>代理Proxy UML</vt:lpstr>
      <vt:lpstr>Code-靜態代理</vt:lpstr>
      <vt:lpstr>Code-動態代理</vt:lpstr>
      <vt:lpstr>使用時機</vt:lpstr>
      <vt:lpstr>優缺點</vt:lpstr>
      <vt:lpstr>用SOLID比對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chunchia hsieh</dc:creator>
  <cp:keywords/>
  <cp:lastModifiedBy>chunchia hsieh</cp:lastModifiedBy>
  <cp:revision>52</cp:revision>
  <dcterms:created xsi:type="dcterms:W3CDTF">2025-02-20T00:23:39Z</dcterms:created>
  <dcterms:modified xsi:type="dcterms:W3CDTF">2025-03-31T04:20:20Z</dcterms:modified>
  <cp:version/>
</cp:coreProperties>
</file>